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5" r:id="rId2"/>
    <p:sldId id="307" r:id="rId3"/>
    <p:sldId id="308" r:id="rId4"/>
    <p:sldId id="276" r:id="rId5"/>
    <p:sldId id="304" r:id="rId6"/>
    <p:sldId id="321" r:id="rId7"/>
    <p:sldId id="315" r:id="rId8"/>
    <p:sldId id="309" r:id="rId9"/>
    <p:sldId id="317" r:id="rId10"/>
    <p:sldId id="319" r:id="rId11"/>
    <p:sldId id="337" r:id="rId12"/>
    <p:sldId id="314" r:id="rId13"/>
    <p:sldId id="293" r:id="rId14"/>
    <p:sldId id="329" r:id="rId15"/>
    <p:sldId id="331" r:id="rId16"/>
    <p:sldId id="332" r:id="rId17"/>
    <p:sldId id="333" r:id="rId18"/>
    <p:sldId id="334" r:id="rId19"/>
    <p:sldId id="335" r:id="rId20"/>
    <p:sldId id="302" r:id="rId21"/>
    <p:sldId id="286" r:id="rId22"/>
    <p:sldId id="328" r:id="rId23"/>
    <p:sldId id="320" r:id="rId24"/>
    <p:sldId id="287" r:id="rId25"/>
    <p:sldId id="273" r:id="rId26"/>
    <p:sldId id="326" r:id="rId27"/>
    <p:sldId id="327" r:id="rId28"/>
    <p:sldId id="325" r:id="rId29"/>
    <p:sldId id="284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00"/>
    <a:srgbClr val="424242"/>
    <a:srgbClr val="1E243A"/>
    <a:srgbClr val="45BDEC"/>
    <a:srgbClr val="FCEE3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8"/>
    <p:restoredTop sz="84801"/>
  </p:normalViewPr>
  <p:slideViewPr>
    <p:cSldViewPr snapToGrid="0" snapToObjects="1">
      <p:cViewPr>
        <p:scale>
          <a:sx n="80" d="100"/>
          <a:sy n="80" d="100"/>
        </p:scale>
        <p:origin x="704" y="24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8F08-D908-2142-8DF3-DE694CE54E9C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6FE2E-6B01-554C-8760-3E32637DB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45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23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24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6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5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4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3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6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04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3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7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1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7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3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7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6FE2E-6B01-554C-8760-3E32637DB0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22550"/>
            <a:ext cx="12192000" cy="4235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80" y="6180162"/>
            <a:ext cx="731520" cy="292608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90659" y="1498014"/>
            <a:ext cx="10804655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55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5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6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180" y="6180162"/>
            <a:ext cx="731520" cy="292608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90659" y="1498014"/>
            <a:ext cx="10804655" cy="1475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6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1800" dirty="0" smtClean="0"/>
            </a:lvl2pPr>
            <a:lvl3pPr marL="971550" indent="-285750">
              <a:buFont typeface="Courier New" charset="0"/>
              <a:buChar char="o"/>
              <a:defRPr lang="en-US" sz="1800" dirty="0" smtClean="0"/>
            </a:lvl3pPr>
            <a:lvl4pPr marL="1428750" indent="-285750">
              <a:buFont typeface=".AppleSystemUIFont" charset="-120"/>
              <a:buChar char="-"/>
              <a:defRPr lang="en-US" dirty="0" smtClean="0"/>
            </a:lvl4pPr>
            <a:lvl5pPr marL="1885950" indent="-28575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 smtClean="0"/>
              <a:t>Click to edit Master text styles</a:t>
            </a:r>
          </a:p>
          <a:p>
            <a:pPr marL="457200" lvl="1"/>
            <a:r>
              <a:rPr lang="en-US" dirty="0" smtClean="0"/>
              <a:t>Second level</a:t>
            </a:r>
          </a:p>
          <a:p>
            <a:pPr marL="914400" lvl="2"/>
            <a:r>
              <a:rPr lang="en-US" dirty="0" smtClean="0"/>
              <a:t>Third level</a:t>
            </a:r>
          </a:p>
          <a:p>
            <a:pPr marL="1371600" lvl="3"/>
            <a:r>
              <a:rPr lang="en-US" dirty="0" smtClean="0"/>
              <a:t>Fourth level</a:t>
            </a:r>
          </a:p>
          <a:p>
            <a:pPr marL="1828800"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flipV="1">
            <a:off x="0" y="6794699"/>
            <a:ext cx="12188952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7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2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7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10635C-DB1B-3848-B7FD-0E24044079A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8BB9B3-5508-8042-B350-3D10365A6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4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jpg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" TargetMode="External"/><Relationship Id="rId4" Type="http://schemas.openxmlformats.org/officeDocument/2006/relationships/hyperlink" Target="https://www.youtube.com/user/0xdata" TargetMode="External"/><Relationship Id="rId5" Type="http://schemas.openxmlformats.org/officeDocument/2006/relationships/hyperlink" Target="https://groups.google.com/forum/#!forum/h2ostream" TargetMode="External"/><Relationship Id="rId6" Type="http://schemas.openxmlformats.org/officeDocument/2006/relationships/hyperlink" Target="https://gitter.im/h2oai/h2o-3" TargetMode="External"/><Relationship Id="rId7" Type="http://schemas.openxmlformats.org/officeDocument/2006/relationships/hyperlink" Target="http://community.h2o.ai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4321/" TargetMode="External"/><Relationship Id="rId4" Type="http://schemas.openxmlformats.org/officeDocument/2006/relationships/hyperlink" Target="http://localhost:9000/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5300"/>
            <a:ext cx="12192000" cy="5092700"/>
          </a:xfrm>
          <a:prstGeom prst="rect">
            <a:avLst/>
          </a:prstGeom>
          <a:noFill/>
        </p:spPr>
      </p:pic>
      <p:grpSp>
        <p:nvGrpSpPr>
          <p:cNvPr id="21" name="Group 20"/>
          <p:cNvGrpSpPr/>
          <p:nvPr/>
        </p:nvGrpSpPr>
        <p:grpSpPr>
          <a:xfrm>
            <a:off x="11101995" y="6249258"/>
            <a:ext cx="764320" cy="292608"/>
            <a:chOff x="614363" y="2047875"/>
            <a:chExt cx="5622925" cy="2152650"/>
          </a:xfrm>
        </p:grpSpPr>
        <p:sp>
          <p:nvSpPr>
            <p:cNvPr id="22" name="Freeform 1"/>
            <p:cNvSpPr>
              <a:spLocks noChangeArrowheads="1"/>
            </p:cNvSpPr>
            <p:nvPr/>
          </p:nvSpPr>
          <p:spPr bwMode="auto">
            <a:xfrm>
              <a:off x="4270375" y="2047875"/>
              <a:ext cx="1966913" cy="1525588"/>
            </a:xfrm>
            <a:custGeom>
              <a:avLst/>
              <a:gdLst>
                <a:gd name="T0" fmla="*/ 332 w 5462"/>
                <a:gd name="T1" fmla="*/ 3575 h 4237"/>
                <a:gd name="T2" fmla="*/ 0 w 5462"/>
                <a:gd name="T3" fmla="*/ 3900 h 4237"/>
                <a:gd name="T4" fmla="*/ 332 w 5462"/>
                <a:gd name="T5" fmla="*/ 4236 h 4237"/>
                <a:gd name="T6" fmla="*/ 664 w 5462"/>
                <a:gd name="T7" fmla="*/ 3900 h 4237"/>
                <a:gd name="T8" fmla="*/ 332 w 5462"/>
                <a:gd name="T9" fmla="*/ 3575 h 4237"/>
                <a:gd name="T10" fmla="*/ 3919 w 5462"/>
                <a:gd name="T11" fmla="*/ 1383 h 4237"/>
                <a:gd name="T12" fmla="*/ 3444 w 5462"/>
                <a:gd name="T13" fmla="*/ 1383 h 4237"/>
                <a:gd name="T14" fmla="*/ 3444 w 5462"/>
                <a:gd name="T15" fmla="*/ 1779 h 4237"/>
                <a:gd name="T16" fmla="*/ 3432 w 5462"/>
                <a:gd name="T17" fmla="*/ 1779 h 4237"/>
                <a:gd name="T18" fmla="*/ 2477 w 5462"/>
                <a:gd name="T19" fmla="*/ 1306 h 4237"/>
                <a:gd name="T20" fmla="*/ 1136 w 5462"/>
                <a:gd name="T21" fmla="*/ 2777 h 4237"/>
                <a:gd name="T22" fmla="*/ 2471 w 5462"/>
                <a:gd name="T23" fmla="*/ 4236 h 4237"/>
                <a:gd name="T24" fmla="*/ 3432 w 5462"/>
                <a:gd name="T25" fmla="*/ 3775 h 4237"/>
                <a:gd name="T26" fmla="*/ 3444 w 5462"/>
                <a:gd name="T27" fmla="*/ 3775 h 4237"/>
                <a:gd name="T28" fmla="*/ 3444 w 5462"/>
                <a:gd name="T29" fmla="*/ 4160 h 4237"/>
                <a:gd name="T30" fmla="*/ 3919 w 5462"/>
                <a:gd name="T31" fmla="*/ 4160 h 4237"/>
                <a:gd name="T32" fmla="*/ 3919 w 5462"/>
                <a:gd name="T33" fmla="*/ 1383 h 4237"/>
                <a:gd name="T34" fmla="*/ 2531 w 5462"/>
                <a:gd name="T35" fmla="*/ 1744 h 4237"/>
                <a:gd name="T36" fmla="*/ 3468 w 5462"/>
                <a:gd name="T37" fmla="*/ 2748 h 4237"/>
                <a:gd name="T38" fmla="*/ 2537 w 5462"/>
                <a:gd name="T39" fmla="*/ 3800 h 4237"/>
                <a:gd name="T40" fmla="*/ 1623 w 5462"/>
                <a:gd name="T41" fmla="*/ 2743 h 4237"/>
                <a:gd name="T42" fmla="*/ 2531 w 5462"/>
                <a:gd name="T43" fmla="*/ 1744 h 4237"/>
                <a:gd name="T44" fmla="*/ 5361 w 5462"/>
                <a:gd name="T45" fmla="*/ 1383 h 4237"/>
                <a:gd name="T46" fmla="*/ 4886 w 5462"/>
                <a:gd name="T47" fmla="*/ 1383 h 4237"/>
                <a:gd name="T48" fmla="*/ 4886 w 5462"/>
                <a:gd name="T49" fmla="*/ 4160 h 4237"/>
                <a:gd name="T50" fmla="*/ 5361 w 5462"/>
                <a:gd name="T51" fmla="*/ 4160 h 4237"/>
                <a:gd name="T52" fmla="*/ 5361 w 5462"/>
                <a:gd name="T53" fmla="*/ 1383 h 4237"/>
                <a:gd name="T54" fmla="*/ 5123 w 5462"/>
                <a:gd name="T55" fmla="*/ 0 h 4237"/>
                <a:gd name="T56" fmla="*/ 4785 w 5462"/>
                <a:gd name="T57" fmla="*/ 337 h 4237"/>
                <a:gd name="T58" fmla="*/ 5123 w 5462"/>
                <a:gd name="T59" fmla="*/ 673 h 4237"/>
                <a:gd name="T60" fmla="*/ 5461 w 5462"/>
                <a:gd name="T61" fmla="*/ 337 h 4237"/>
                <a:gd name="T62" fmla="*/ 5123 w 5462"/>
                <a:gd name="T63" fmla="*/ 0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2" h="4237">
                  <a:moveTo>
                    <a:pt x="332" y="3575"/>
                  </a:moveTo>
                  <a:cubicBezTo>
                    <a:pt x="149" y="3575"/>
                    <a:pt x="0" y="3722"/>
                    <a:pt x="0" y="3900"/>
                  </a:cubicBezTo>
                  <a:cubicBezTo>
                    <a:pt x="0" y="4083"/>
                    <a:pt x="149" y="4236"/>
                    <a:pt x="332" y="4236"/>
                  </a:cubicBezTo>
                  <a:cubicBezTo>
                    <a:pt x="516" y="4236"/>
                    <a:pt x="664" y="4082"/>
                    <a:pt x="664" y="3900"/>
                  </a:cubicBezTo>
                  <a:cubicBezTo>
                    <a:pt x="664" y="3722"/>
                    <a:pt x="516" y="3575"/>
                    <a:pt x="332" y="3575"/>
                  </a:cubicBezTo>
                  <a:close/>
                  <a:moveTo>
                    <a:pt x="3919" y="1383"/>
                  </a:moveTo>
                  <a:lnTo>
                    <a:pt x="3444" y="1383"/>
                  </a:lnTo>
                  <a:lnTo>
                    <a:pt x="3444" y="1779"/>
                  </a:lnTo>
                  <a:lnTo>
                    <a:pt x="3432" y="1779"/>
                  </a:lnTo>
                  <a:cubicBezTo>
                    <a:pt x="3200" y="1483"/>
                    <a:pt x="2856" y="1306"/>
                    <a:pt x="2477" y="1306"/>
                  </a:cubicBezTo>
                  <a:cubicBezTo>
                    <a:pt x="1640" y="1306"/>
                    <a:pt x="1136" y="1985"/>
                    <a:pt x="1136" y="2777"/>
                  </a:cubicBezTo>
                  <a:cubicBezTo>
                    <a:pt x="1136" y="3544"/>
                    <a:pt x="1652" y="4236"/>
                    <a:pt x="2471" y="4236"/>
                  </a:cubicBezTo>
                  <a:cubicBezTo>
                    <a:pt x="2862" y="4236"/>
                    <a:pt x="3189" y="4082"/>
                    <a:pt x="3432" y="3775"/>
                  </a:cubicBezTo>
                  <a:lnTo>
                    <a:pt x="3444" y="3775"/>
                  </a:lnTo>
                  <a:lnTo>
                    <a:pt x="3444" y="4160"/>
                  </a:lnTo>
                  <a:lnTo>
                    <a:pt x="3919" y="4160"/>
                  </a:lnTo>
                  <a:lnTo>
                    <a:pt x="3919" y="1383"/>
                  </a:lnTo>
                  <a:close/>
                  <a:moveTo>
                    <a:pt x="2531" y="1744"/>
                  </a:moveTo>
                  <a:cubicBezTo>
                    <a:pt x="3118" y="1744"/>
                    <a:pt x="3468" y="2193"/>
                    <a:pt x="3468" y="2748"/>
                  </a:cubicBezTo>
                  <a:cubicBezTo>
                    <a:pt x="3468" y="3309"/>
                    <a:pt x="3148" y="3800"/>
                    <a:pt x="2537" y="3800"/>
                  </a:cubicBezTo>
                  <a:cubicBezTo>
                    <a:pt x="1944" y="3800"/>
                    <a:pt x="1623" y="3286"/>
                    <a:pt x="1623" y="2743"/>
                  </a:cubicBezTo>
                  <a:cubicBezTo>
                    <a:pt x="1623" y="2222"/>
                    <a:pt x="1978" y="1744"/>
                    <a:pt x="2531" y="1744"/>
                  </a:cubicBezTo>
                  <a:close/>
                  <a:moveTo>
                    <a:pt x="5361" y="1383"/>
                  </a:moveTo>
                  <a:lnTo>
                    <a:pt x="4886" y="1383"/>
                  </a:lnTo>
                  <a:lnTo>
                    <a:pt x="4886" y="4160"/>
                  </a:lnTo>
                  <a:lnTo>
                    <a:pt x="5361" y="4160"/>
                  </a:lnTo>
                  <a:lnTo>
                    <a:pt x="5361" y="1383"/>
                  </a:lnTo>
                  <a:close/>
                  <a:moveTo>
                    <a:pt x="5123" y="0"/>
                  </a:moveTo>
                  <a:cubicBezTo>
                    <a:pt x="4940" y="0"/>
                    <a:pt x="4785" y="154"/>
                    <a:pt x="4785" y="337"/>
                  </a:cubicBezTo>
                  <a:cubicBezTo>
                    <a:pt x="4785" y="526"/>
                    <a:pt x="4939" y="673"/>
                    <a:pt x="5123" y="673"/>
                  </a:cubicBezTo>
                  <a:cubicBezTo>
                    <a:pt x="5307" y="673"/>
                    <a:pt x="5461" y="526"/>
                    <a:pt x="5461" y="337"/>
                  </a:cubicBezTo>
                  <a:cubicBezTo>
                    <a:pt x="5461" y="154"/>
                    <a:pt x="5307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"/>
            <p:cNvSpPr>
              <a:spLocks noChangeArrowheads="1"/>
            </p:cNvSpPr>
            <p:nvPr/>
          </p:nvSpPr>
          <p:spPr bwMode="auto">
            <a:xfrm>
              <a:off x="614363" y="2274888"/>
              <a:ext cx="1165225" cy="1308100"/>
            </a:xfrm>
            <a:custGeom>
              <a:avLst/>
              <a:gdLst>
                <a:gd name="T0" fmla="*/ 939 w 3236"/>
                <a:gd name="T1" fmla="*/ 0 h 3635"/>
                <a:gd name="T2" fmla="*/ 0 w 3236"/>
                <a:gd name="T3" fmla="*/ 0 h 3635"/>
                <a:gd name="T4" fmla="*/ 0 w 3236"/>
                <a:gd name="T5" fmla="*/ 3634 h 3635"/>
                <a:gd name="T6" fmla="*/ 939 w 3236"/>
                <a:gd name="T7" fmla="*/ 3634 h 3635"/>
                <a:gd name="T8" fmla="*/ 939 w 3236"/>
                <a:gd name="T9" fmla="*/ 2146 h 3635"/>
                <a:gd name="T10" fmla="*/ 2296 w 3236"/>
                <a:gd name="T11" fmla="*/ 2146 h 3635"/>
                <a:gd name="T12" fmla="*/ 2296 w 3236"/>
                <a:gd name="T13" fmla="*/ 3634 h 3635"/>
                <a:gd name="T14" fmla="*/ 3235 w 3236"/>
                <a:gd name="T15" fmla="*/ 3634 h 3635"/>
                <a:gd name="T16" fmla="*/ 3235 w 3236"/>
                <a:gd name="T17" fmla="*/ 0 h 3635"/>
                <a:gd name="T18" fmla="*/ 2296 w 3236"/>
                <a:gd name="T19" fmla="*/ 0 h 3635"/>
                <a:gd name="T20" fmla="*/ 2296 w 3236"/>
                <a:gd name="T21" fmla="*/ 1403 h 3635"/>
                <a:gd name="T22" fmla="*/ 939 w 3236"/>
                <a:gd name="T23" fmla="*/ 1403 h 3635"/>
                <a:gd name="T24" fmla="*/ 939 w 3236"/>
                <a:gd name="T25" fmla="*/ 0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6" h="3635">
                  <a:moveTo>
                    <a:pt x="939" y="0"/>
                  </a:moveTo>
                  <a:lnTo>
                    <a:pt x="0" y="0"/>
                  </a:lnTo>
                  <a:lnTo>
                    <a:pt x="0" y="3634"/>
                  </a:lnTo>
                  <a:lnTo>
                    <a:pt x="939" y="3634"/>
                  </a:lnTo>
                  <a:lnTo>
                    <a:pt x="939" y="2146"/>
                  </a:lnTo>
                  <a:lnTo>
                    <a:pt x="2296" y="2146"/>
                  </a:lnTo>
                  <a:lnTo>
                    <a:pt x="2296" y="3634"/>
                  </a:lnTo>
                  <a:lnTo>
                    <a:pt x="3235" y="3634"/>
                  </a:lnTo>
                  <a:lnTo>
                    <a:pt x="3235" y="0"/>
                  </a:lnTo>
                  <a:lnTo>
                    <a:pt x="2296" y="0"/>
                  </a:lnTo>
                  <a:lnTo>
                    <a:pt x="2296" y="1403"/>
                  </a:lnTo>
                  <a:lnTo>
                    <a:pt x="939" y="1403"/>
                  </a:lnTo>
                  <a:lnTo>
                    <a:pt x="9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"/>
            <p:cNvSpPr>
              <a:spLocks noChangeArrowheads="1"/>
            </p:cNvSpPr>
            <p:nvPr/>
          </p:nvSpPr>
          <p:spPr bwMode="auto">
            <a:xfrm>
              <a:off x="1947863" y="3221038"/>
              <a:ext cx="754062" cy="979487"/>
            </a:xfrm>
            <a:custGeom>
              <a:avLst/>
              <a:gdLst>
                <a:gd name="T0" fmla="*/ 1644 w 2093"/>
                <a:gd name="T1" fmla="*/ 1767 h 2722"/>
                <a:gd name="T2" fmla="*/ 2065 w 2093"/>
                <a:gd name="T3" fmla="*/ 931 h 2722"/>
                <a:gd name="T4" fmla="*/ 1060 w 2093"/>
                <a:gd name="T5" fmla="*/ 0 h 2722"/>
                <a:gd name="T6" fmla="*/ 45 w 2093"/>
                <a:gd name="T7" fmla="*/ 1007 h 2722"/>
                <a:gd name="T8" fmla="*/ 791 w 2093"/>
                <a:gd name="T9" fmla="*/ 1007 h 2722"/>
                <a:gd name="T10" fmla="*/ 780 w 2093"/>
                <a:gd name="T11" fmla="*/ 896 h 2722"/>
                <a:gd name="T12" fmla="*/ 1063 w 2093"/>
                <a:gd name="T13" fmla="*/ 577 h 2722"/>
                <a:gd name="T14" fmla="*/ 1359 w 2093"/>
                <a:gd name="T15" fmla="*/ 917 h 2722"/>
                <a:gd name="T16" fmla="*/ 1063 w 2093"/>
                <a:gd name="T17" fmla="*/ 1559 h 2722"/>
                <a:gd name="T18" fmla="*/ 0 w 2093"/>
                <a:gd name="T19" fmla="*/ 2721 h 2722"/>
                <a:gd name="T20" fmla="*/ 2092 w 2093"/>
                <a:gd name="T21" fmla="*/ 2721 h 2722"/>
                <a:gd name="T22" fmla="*/ 2092 w 2093"/>
                <a:gd name="T23" fmla="*/ 2145 h 2722"/>
                <a:gd name="T24" fmla="*/ 1241 w 2093"/>
                <a:gd name="T25" fmla="*/ 2145 h 2722"/>
                <a:gd name="T26" fmla="*/ 1644 w 2093"/>
                <a:gd name="T27" fmla="*/ 1767 h 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3" h="2722">
                  <a:moveTo>
                    <a:pt x="1644" y="1767"/>
                  </a:moveTo>
                  <a:cubicBezTo>
                    <a:pt x="1910" y="1525"/>
                    <a:pt x="2065" y="1306"/>
                    <a:pt x="2065" y="931"/>
                  </a:cubicBezTo>
                  <a:cubicBezTo>
                    <a:pt x="2065" y="361"/>
                    <a:pt x="1606" y="0"/>
                    <a:pt x="1060" y="0"/>
                  </a:cubicBezTo>
                  <a:cubicBezTo>
                    <a:pt x="446" y="0"/>
                    <a:pt x="66" y="406"/>
                    <a:pt x="45" y="1007"/>
                  </a:cubicBezTo>
                  <a:lnTo>
                    <a:pt x="791" y="1007"/>
                  </a:lnTo>
                  <a:cubicBezTo>
                    <a:pt x="784" y="969"/>
                    <a:pt x="780" y="931"/>
                    <a:pt x="780" y="896"/>
                  </a:cubicBezTo>
                  <a:cubicBezTo>
                    <a:pt x="780" y="718"/>
                    <a:pt x="880" y="577"/>
                    <a:pt x="1063" y="577"/>
                  </a:cubicBezTo>
                  <a:cubicBezTo>
                    <a:pt x="1242" y="577"/>
                    <a:pt x="1359" y="751"/>
                    <a:pt x="1359" y="917"/>
                  </a:cubicBezTo>
                  <a:cubicBezTo>
                    <a:pt x="1359" y="1156"/>
                    <a:pt x="1214" y="1392"/>
                    <a:pt x="1063" y="1559"/>
                  </a:cubicBezTo>
                  <a:lnTo>
                    <a:pt x="0" y="2721"/>
                  </a:lnTo>
                  <a:lnTo>
                    <a:pt x="2092" y="2721"/>
                  </a:lnTo>
                  <a:lnTo>
                    <a:pt x="2092" y="2145"/>
                  </a:lnTo>
                  <a:lnTo>
                    <a:pt x="1241" y="2145"/>
                  </a:lnTo>
                  <a:lnTo>
                    <a:pt x="1644" y="17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/>
            </a:p>
          </p:txBody>
        </p:sp>
        <p:sp>
          <p:nvSpPr>
            <p:cNvPr id="25" name="Freeform 4"/>
            <p:cNvSpPr>
              <a:spLocks noChangeArrowheads="1"/>
            </p:cNvSpPr>
            <p:nvPr/>
          </p:nvSpPr>
          <p:spPr bwMode="auto">
            <a:xfrm>
              <a:off x="2736850" y="2232025"/>
              <a:ext cx="1438275" cy="1395413"/>
            </a:xfrm>
            <a:custGeom>
              <a:avLst/>
              <a:gdLst>
                <a:gd name="T0" fmla="*/ 0 w 3997"/>
                <a:gd name="T1" fmla="*/ 1871 h 3876"/>
                <a:gd name="T2" fmla="*/ 1997 w 3997"/>
                <a:gd name="T3" fmla="*/ 3875 h 3876"/>
                <a:gd name="T4" fmla="*/ 3996 w 3997"/>
                <a:gd name="T5" fmla="*/ 1871 h 3876"/>
                <a:gd name="T6" fmla="*/ 1997 w 3997"/>
                <a:gd name="T7" fmla="*/ 0 h 3876"/>
                <a:gd name="T8" fmla="*/ 0 w 3997"/>
                <a:gd name="T9" fmla="*/ 1871 h 3876"/>
                <a:gd name="T10" fmla="*/ 3018 w 3997"/>
                <a:gd name="T11" fmla="*/ 1875 h 3876"/>
                <a:gd name="T12" fmla="*/ 1997 w 3997"/>
                <a:gd name="T13" fmla="*/ 2959 h 3876"/>
                <a:gd name="T14" fmla="*/ 977 w 3997"/>
                <a:gd name="T15" fmla="*/ 1875 h 3876"/>
                <a:gd name="T16" fmla="*/ 1997 w 3997"/>
                <a:gd name="T17" fmla="*/ 916 h 3876"/>
                <a:gd name="T18" fmla="*/ 3018 w 3997"/>
                <a:gd name="T19" fmla="*/ 187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97" h="3876">
                  <a:moveTo>
                    <a:pt x="0" y="1871"/>
                  </a:moveTo>
                  <a:cubicBezTo>
                    <a:pt x="0" y="3047"/>
                    <a:pt x="839" y="3875"/>
                    <a:pt x="1997" y="3875"/>
                  </a:cubicBezTo>
                  <a:cubicBezTo>
                    <a:pt x="3156" y="3875"/>
                    <a:pt x="3996" y="3046"/>
                    <a:pt x="3996" y="1871"/>
                  </a:cubicBezTo>
                  <a:cubicBezTo>
                    <a:pt x="3996" y="772"/>
                    <a:pt x="3037" y="0"/>
                    <a:pt x="1997" y="0"/>
                  </a:cubicBezTo>
                  <a:cubicBezTo>
                    <a:pt x="958" y="0"/>
                    <a:pt x="0" y="772"/>
                    <a:pt x="0" y="1871"/>
                  </a:cubicBezTo>
                  <a:close/>
                  <a:moveTo>
                    <a:pt x="3018" y="1875"/>
                  </a:moveTo>
                  <a:cubicBezTo>
                    <a:pt x="3018" y="2501"/>
                    <a:pt x="2558" y="2959"/>
                    <a:pt x="1997" y="2959"/>
                  </a:cubicBezTo>
                  <a:cubicBezTo>
                    <a:pt x="1437" y="2959"/>
                    <a:pt x="977" y="2501"/>
                    <a:pt x="977" y="1875"/>
                  </a:cubicBezTo>
                  <a:cubicBezTo>
                    <a:pt x="977" y="1374"/>
                    <a:pt x="1437" y="916"/>
                    <a:pt x="1997" y="916"/>
                  </a:cubicBezTo>
                  <a:cubicBezTo>
                    <a:pt x="2558" y="916"/>
                    <a:pt x="3018" y="1374"/>
                    <a:pt x="3018" y="18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 to H2O.ai</a:t>
            </a:r>
            <a:endParaRPr lang="en-US" sz="5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92866" y="2924576"/>
            <a:ext cx="7806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Spice Up VIS with Machine Learning</a:t>
            </a:r>
            <a:endParaRPr lang="en-US" sz="2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2866" y="4309934"/>
            <a:ext cx="7806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IEEE VIS 2016 // Baltimore, DC</a:t>
            </a:r>
            <a:endParaRPr lang="en-US" sz="2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9444" y="5708364"/>
            <a:ext cx="53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Ivy Wang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// User Experience Designer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9444" y="5371116"/>
            <a:ext cx="5835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Lauren </a:t>
            </a:r>
            <a:r>
              <a:rPr lang="en-US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DiPerna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// Open-Source </a:t>
            </a:r>
            <a:r>
              <a: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Scientist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68186" y="1240430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How can H2O.ai help?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5691447" y="210331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0" y="3245105"/>
            <a:ext cx="12192000" cy="3785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Type of Problems to Solve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5746" y="2665235"/>
            <a:ext cx="604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Predict The Price of a House </a:t>
            </a:r>
          </a:p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Classify emails</a:t>
            </a:r>
          </a:p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Classify Wines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6402" y="2665235"/>
            <a:ext cx="4978400" cy="270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Regression </a:t>
            </a:r>
          </a:p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Binary Classification</a:t>
            </a:r>
          </a:p>
          <a:p>
            <a:pPr>
              <a:lnSpc>
                <a:spcPct val="2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Multi-Class Classification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91447" y="3308900"/>
            <a:ext cx="809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1447" y="4194943"/>
            <a:ext cx="809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1447" y="5102251"/>
            <a:ext cx="809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4564" y="2997627"/>
            <a:ext cx="604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$</a:t>
            </a:r>
            <a:endParaRPr lang="en-US" sz="2400" dirty="0" smtClean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250000"/>
              </a:lnSpc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Good or bad </a:t>
            </a:r>
          </a:p>
          <a:p>
            <a:pPr>
              <a:lnSpc>
                <a:spcPct val="250000"/>
              </a:lnSpc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Terrible, good, excellent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07936" y="2928377"/>
            <a:ext cx="1146468" cy="293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325000"/>
              </a:lnSpc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pPr algn="ctr">
              <a:lnSpc>
                <a:spcPct val="350000"/>
              </a:lnSpc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2 classes</a:t>
            </a:r>
          </a:p>
          <a:p>
            <a:pPr algn="ctr">
              <a:lnSpc>
                <a:spcPct val="350000"/>
              </a:lnSpc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3 classes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926453" y="3290594"/>
            <a:ext cx="1120140" cy="1110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Supervised </a:t>
            </a:r>
            <a:r>
              <a:rPr lang="en-US" sz="3600" b="1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Algos</a:t>
            </a:r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 Overview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How can H2O.ai help?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9676" y="2482888"/>
            <a:ext cx="9208188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Generalized Linear Model (GLM)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Distributed Random Forest (DRF)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Gradient Boosting Machine (GBM)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Naïve Bayes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Deep Learning (DL)</a:t>
            </a:r>
            <a:endParaRPr lang="en-US" sz="2400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5691447" y="210331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34" y="2789400"/>
            <a:ext cx="1152410" cy="9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067" y="4343239"/>
            <a:ext cx="1768348" cy="13787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0125502" y="3371963"/>
            <a:ext cx="237884" cy="11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0125502" y="3727635"/>
            <a:ext cx="249035" cy="5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125502" y="4008144"/>
            <a:ext cx="249035" cy="13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125502" y="3783391"/>
            <a:ext cx="237884" cy="31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25502" y="4140230"/>
            <a:ext cx="237884" cy="14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559153" y="3426231"/>
            <a:ext cx="349275" cy="150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573586" y="3755513"/>
            <a:ext cx="334842" cy="18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543144" y="4114458"/>
            <a:ext cx="334842" cy="18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0559153" y="3763661"/>
            <a:ext cx="318833" cy="52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125502" y="3482308"/>
            <a:ext cx="237884" cy="24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0125502" y="3489983"/>
            <a:ext cx="229618" cy="17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143186" y="3489983"/>
            <a:ext cx="293910" cy="74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542158" y="3658759"/>
            <a:ext cx="286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543144" y="3482308"/>
            <a:ext cx="334842" cy="59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Algorithm Lookup Table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algo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 do you use? 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95866" y="2082798"/>
          <a:ext cx="10735733" cy="4080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12281"/>
                <a:gridCol w="3194641"/>
                <a:gridCol w="3303302"/>
                <a:gridCol w="1825509"/>
              </a:tblGrid>
              <a:tr h="61883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Multi-Class</a:t>
                      </a:r>
                      <a:r>
                        <a:rPr lang="en-US" baseline="0" dirty="0" smtClean="0"/>
                        <a:t>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</a:tr>
              <a:tr h="692251">
                <a:tc>
                  <a:txBody>
                    <a:bodyPr/>
                    <a:lstStyle/>
                    <a:p>
                      <a:r>
                        <a:rPr lang="en-US" dirty="0" smtClean="0"/>
                        <a:t>Generalized Linear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regression:</a:t>
                      </a:r>
                      <a:r>
                        <a:rPr lang="en-US" baseline="0" dirty="0" smtClean="0"/>
                        <a:t> Yes</a:t>
                      </a:r>
                    </a:p>
                    <a:p>
                      <a:r>
                        <a:rPr lang="en-US" dirty="0" smtClean="0"/>
                        <a:t>Linear</a:t>
                      </a:r>
                      <a:r>
                        <a:rPr lang="en-US" baseline="0" dirty="0" smtClean="0"/>
                        <a:t> regression: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92251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Boosting 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92251"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 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922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Naïves</a:t>
                      </a:r>
                      <a:r>
                        <a:rPr lang="en-US" dirty="0" smtClean="0"/>
                        <a:t>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692251">
                <a:tc>
                  <a:txBody>
                    <a:bodyPr/>
                    <a:lstStyle/>
                    <a:p>
                      <a:r>
                        <a:rPr lang="en-US" dirty="0" smtClean="0"/>
                        <a:t>Deep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346208" y="2922961"/>
            <a:ext cx="383165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Operations on data manipulation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Training models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Score models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Obtain model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REST APIs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H2O.ai welcomes VIS contributions from community!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9"/>
          <a:stretch/>
        </p:blipFill>
        <p:spPr>
          <a:xfrm>
            <a:off x="1268186" y="2023534"/>
            <a:ext cx="28829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326973" y="255362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H2O Flow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0659" y="674540"/>
            <a:ext cx="10804655" cy="33239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/</a:t>
            </a:r>
            <a:r>
              <a:rPr lang="en-US" sz="2400" b="1" dirty="0" smtClean="0"/>
              <a:t>3/Models/</a:t>
            </a:r>
            <a:r>
              <a:rPr lang="en-US" sz="2400" b="1" dirty="0" err="1" smtClean="0"/>
              <a:t>gbm-boston</a:t>
            </a:r>
            <a:r>
              <a:rPr lang="en-US" sz="2400" b="1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9" y="1343660"/>
            <a:ext cx="454660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59" y="2298192"/>
            <a:ext cx="863600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3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0659" y="674540"/>
            <a:ext cx="10804655" cy="33239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/</a:t>
            </a:r>
            <a:r>
              <a:rPr lang="en-US" sz="2400" b="1" dirty="0" smtClean="0"/>
              <a:t>3/Models/</a:t>
            </a:r>
            <a:r>
              <a:rPr lang="en-US" sz="2400" b="1" dirty="0" err="1" smtClean="0"/>
              <a:t>gbm-boston</a:t>
            </a:r>
            <a:r>
              <a:rPr lang="en-US" sz="2400" b="1" dirty="0"/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6"/>
          <a:stretch/>
        </p:blipFill>
        <p:spPr>
          <a:xfrm>
            <a:off x="690659" y="1381760"/>
            <a:ext cx="8521700" cy="3665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4" y="840739"/>
            <a:ext cx="5029200" cy="52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5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75564"/>
            <a:ext cx="5173810" cy="518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7" y="1713992"/>
            <a:ext cx="454660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486400" y="2871216"/>
            <a:ext cx="512064" cy="18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4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505460"/>
            <a:ext cx="7264400" cy="565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9907" y="1186604"/>
            <a:ext cx="10804655" cy="7930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EXAMPLE VIS APP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Partial Deviance Plots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2005076"/>
            <a:ext cx="3429000" cy="337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10" y="3479292"/>
            <a:ext cx="3390900" cy="248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60" y="2247392"/>
            <a:ext cx="3340100" cy="246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30" y="3106420"/>
            <a:ext cx="38227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40" y="593573"/>
            <a:ext cx="10804655" cy="7930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EXAMPLE VIS FEATURE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Partial Dependence Plot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5340" y="630149"/>
            <a:ext cx="10804655" cy="7930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EXAMPLE ML APP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Consumer Loan Predictions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847088"/>
            <a:ext cx="3536493" cy="451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19781" r="5802"/>
          <a:stretch/>
        </p:blipFill>
        <p:spPr>
          <a:xfrm>
            <a:off x="6217667" y="2103120"/>
            <a:ext cx="3874277" cy="400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>
            <a:off x="4882896" y="3712464"/>
            <a:ext cx="896112" cy="18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78475" y="361283"/>
            <a:ext cx="535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Leadership Team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00421" y="1195819"/>
            <a:ext cx="1985575" cy="2437362"/>
            <a:chOff x="800421" y="1231916"/>
            <a:chExt cx="1985575" cy="24373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408" y="1231916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7" name="TextBox 16"/>
            <p:cNvSpPr txBox="1"/>
            <p:nvPr/>
          </p:nvSpPr>
          <p:spPr>
            <a:xfrm>
              <a:off x="800421" y="2653615"/>
              <a:ext cx="1985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Sri Ambati</a:t>
              </a:r>
              <a:endParaRPr lang="en-US" sz="1400" dirty="0"/>
            </a:p>
            <a:p>
              <a:pPr algn="ctr"/>
              <a:r>
                <a:rPr lang="en-US" sz="1400" dirty="0" smtClean="0"/>
                <a:t>CEO &amp; Co-Founder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err="1" smtClean="0"/>
                <a:t>Datastax</a:t>
              </a:r>
              <a:r>
                <a:rPr lang="en-US" sz="1400" dirty="0" smtClean="0"/>
                <a:t> &amp; </a:t>
              </a:r>
              <a:r>
                <a:rPr lang="en-US" sz="1400" dirty="0" err="1" smtClean="0"/>
                <a:t>Platfora</a:t>
              </a:r>
              <a:endParaRPr lang="en-US" sz="1400" dirty="0"/>
            </a:p>
          </p:txBody>
        </p:sp>
        <p:sp>
          <p:nvSpPr>
            <p:cNvPr id="18" name="Shape 309"/>
            <p:cNvSpPr/>
            <p:nvPr/>
          </p:nvSpPr>
          <p:spPr>
            <a:xfrm>
              <a:off x="1069407" y="3296315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8215" y="1195819"/>
            <a:ext cx="2165156" cy="2437362"/>
            <a:chOff x="2938215" y="1231916"/>
            <a:chExt cx="2165156" cy="243736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4993" y="1231916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8" name="TextBox 27"/>
            <p:cNvSpPr txBox="1"/>
            <p:nvPr/>
          </p:nvSpPr>
          <p:spPr>
            <a:xfrm>
              <a:off x="2938215" y="2653615"/>
              <a:ext cx="21651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Tom </a:t>
              </a:r>
              <a:r>
                <a:rPr lang="en-US" b="1" dirty="0" err="1" smtClean="0"/>
                <a:t>Krajlevic</a:t>
              </a:r>
              <a:endParaRPr lang="en-US" sz="1400" dirty="0"/>
            </a:p>
            <a:p>
              <a:pPr algn="ctr"/>
              <a:r>
                <a:rPr lang="en-US" sz="1400" dirty="0" smtClean="0"/>
                <a:t>VP, Customer Engineering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err="1" smtClean="0"/>
                <a:t>Abrizio</a:t>
              </a:r>
              <a:r>
                <a:rPr lang="en-US" sz="1400" dirty="0" smtClean="0"/>
                <a:t>, Intel</a:t>
              </a:r>
              <a:endParaRPr lang="en-US" sz="1400" dirty="0"/>
            </a:p>
          </p:txBody>
        </p:sp>
        <p:sp>
          <p:nvSpPr>
            <p:cNvPr id="29" name="Shape 309"/>
            <p:cNvSpPr/>
            <p:nvPr/>
          </p:nvSpPr>
          <p:spPr>
            <a:xfrm>
              <a:off x="3296992" y="3296315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55590" y="1195819"/>
            <a:ext cx="1985575" cy="2437362"/>
            <a:chOff x="5255590" y="1231916"/>
            <a:chExt cx="1985575" cy="243736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9362" y="1231916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/>
            <p:cNvSpPr txBox="1"/>
            <p:nvPr/>
          </p:nvSpPr>
          <p:spPr>
            <a:xfrm>
              <a:off x="5255590" y="2653615"/>
              <a:ext cx="1985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Arno </a:t>
              </a:r>
              <a:r>
                <a:rPr lang="en-US" b="1" dirty="0" err="1" smtClean="0"/>
                <a:t>Candel</a:t>
              </a:r>
              <a:endParaRPr lang="en-US" sz="1400" dirty="0"/>
            </a:p>
            <a:p>
              <a:pPr algn="ctr"/>
              <a:r>
                <a:rPr lang="en-US" sz="1400" dirty="0" smtClean="0"/>
                <a:t>Chief Architect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CERN, SLAC, </a:t>
              </a:r>
              <a:r>
                <a:rPr lang="en-US" sz="1400" dirty="0" err="1" smtClean="0"/>
                <a:t>Skytree</a:t>
              </a:r>
              <a:endParaRPr lang="en-US" sz="1400" dirty="0"/>
            </a:p>
          </p:txBody>
        </p:sp>
        <p:sp>
          <p:nvSpPr>
            <p:cNvPr id="33" name="Shape 309"/>
            <p:cNvSpPr/>
            <p:nvPr/>
          </p:nvSpPr>
          <p:spPr>
            <a:xfrm>
              <a:off x="5560027" y="3296315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453774" y="1195819"/>
            <a:ext cx="1985575" cy="2504572"/>
            <a:chOff x="7393384" y="1195819"/>
            <a:chExt cx="1985575" cy="250457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4539" y="1195819"/>
              <a:ext cx="1371600" cy="14437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TextBox 35"/>
            <p:cNvSpPr txBox="1"/>
            <p:nvPr/>
          </p:nvSpPr>
          <p:spPr>
            <a:xfrm>
              <a:off x="7393384" y="2684728"/>
              <a:ext cx="1985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Josephine Wang</a:t>
              </a:r>
              <a:endParaRPr lang="en-US" sz="1400" dirty="0"/>
            </a:p>
            <a:p>
              <a:pPr algn="ctr"/>
              <a:r>
                <a:rPr lang="en-US" sz="1400" dirty="0" smtClean="0"/>
                <a:t>VP, Sales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Teradata, SAS</a:t>
              </a:r>
              <a:endParaRPr lang="en-US" sz="1400" dirty="0"/>
            </a:p>
          </p:txBody>
        </p:sp>
        <p:sp>
          <p:nvSpPr>
            <p:cNvPr id="37" name="Shape 309"/>
            <p:cNvSpPr/>
            <p:nvPr/>
          </p:nvSpPr>
          <p:spPr>
            <a:xfrm>
              <a:off x="7662370" y="3296315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531177" y="1195819"/>
            <a:ext cx="2538670" cy="2467478"/>
            <a:chOff x="9531177" y="1232913"/>
            <a:chExt cx="2538670" cy="2467478"/>
          </a:xfrm>
        </p:grpSpPr>
        <p:sp>
          <p:nvSpPr>
            <p:cNvPr id="39" name="TextBox 38"/>
            <p:cNvSpPr txBox="1"/>
            <p:nvPr/>
          </p:nvSpPr>
          <p:spPr>
            <a:xfrm>
              <a:off x="9531177" y="2684728"/>
              <a:ext cx="25386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Scott McClellan</a:t>
              </a:r>
              <a:endParaRPr lang="en-US" sz="1400" dirty="0"/>
            </a:p>
            <a:p>
              <a:pPr algn="ctr"/>
              <a:r>
                <a:rPr lang="en-US" sz="1400" dirty="0" smtClean="0"/>
                <a:t>VP, Data Alliances &amp; Ecosystems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smtClean="0"/>
                <a:t>Red Hat, HP</a:t>
              </a:r>
              <a:endParaRPr lang="en-US" sz="1400" dirty="0"/>
            </a:p>
          </p:txBody>
        </p:sp>
        <p:sp>
          <p:nvSpPr>
            <p:cNvPr id="40" name="Shape 309"/>
            <p:cNvSpPr/>
            <p:nvPr/>
          </p:nvSpPr>
          <p:spPr>
            <a:xfrm>
              <a:off x="10076711" y="3296315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/>
            <a:srcRect t="18030" b="6576"/>
            <a:stretch/>
          </p:blipFill>
          <p:spPr>
            <a:xfrm>
              <a:off x="10011315" y="1232913"/>
              <a:ext cx="1362456" cy="1369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2" name="Group 41"/>
          <p:cNvGrpSpPr/>
          <p:nvPr/>
        </p:nvGrpSpPr>
        <p:grpSpPr>
          <a:xfrm>
            <a:off x="488355" y="4019741"/>
            <a:ext cx="2478112" cy="2357517"/>
            <a:chOff x="7112675" y="4049487"/>
            <a:chExt cx="2478112" cy="2357517"/>
          </a:xfrm>
        </p:grpSpPr>
        <p:pic>
          <p:nvPicPr>
            <p:cNvPr id="43" name="Picture 42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25" y="4049487"/>
              <a:ext cx="1371600" cy="13121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TextBox 43"/>
            <p:cNvSpPr txBox="1"/>
            <p:nvPr/>
          </p:nvSpPr>
          <p:spPr>
            <a:xfrm>
              <a:off x="7112675" y="5391341"/>
              <a:ext cx="24781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Jon </a:t>
              </a:r>
              <a:r>
                <a:rPr lang="en-US" b="1" dirty="0" err="1" smtClean="0"/>
                <a:t>Oslowski</a:t>
              </a:r>
              <a:endParaRPr lang="en-US" sz="1400" dirty="0"/>
            </a:p>
            <a:p>
              <a:pPr algn="ctr"/>
              <a:r>
                <a:rPr lang="en-US" sz="1400" dirty="0" smtClean="0"/>
                <a:t>CFO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 err="1" smtClean="0"/>
                <a:t>Datameer</a:t>
              </a:r>
              <a:r>
                <a:rPr lang="en-US" sz="1400" dirty="0" smtClean="0"/>
                <a:t>, CBIZ/MHM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35300" y="4019741"/>
            <a:ext cx="1985575" cy="2415009"/>
            <a:chOff x="842393" y="4019741"/>
            <a:chExt cx="1985575" cy="241500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5752" y="4019741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47" name="Group 46"/>
            <p:cNvGrpSpPr/>
            <p:nvPr/>
          </p:nvGrpSpPr>
          <p:grpSpPr>
            <a:xfrm>
              <a:off x="842393" y="5419087"/>
              <a:ext cx="1985575" cy="1015663"/>
              <a:chOff x="852553" y="5419087"/>
              <a:chExt cx="1985575" cy="101566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852553" y="5419087"/>
                <a:ext cx="198557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Bill </a:t>
                </a:r>
                <a:r>
                  <a:rPr lang="en-US" b="1" dirty="0" err="1" smtClean="0"/>
                  <a:t>Gallmeister</a:t>
                </a:r>
                <a:endParaRPr lang="en-US" sz="1400" dirty="0"/>
              </a:p>
              <a:p>
                <a:pPr algn="ctr"/>
                <a:r>
                  <a:rPr lang="en-US" sz="1400" dirty="0" smtClean="0"/>
                  <a:t>VP, Engineering</a:t>
                </a:r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 smtClean="0"/>
                  <a:t>Sun, Azul Systems</a:t>
                </a:r>
                <a:endParaRPr lang="en-US" sz="1400" dirty="0"/>
              </a:p>
            </p:txBody>
          </p:sp>
          <p:sp>
            <p:nvSpPr>
              <p:cNvPr id="49" name="Shape 309"/>
              <p:cNvSpPr/>
              <p:nvPr/>
            </p:nvSpPr>
            <p:spPr>
              <a:xfrm>
                <a:off x="1121539" y="6075271"/>
                <a:ext cx="1447602" cy="1"/>
              </a:xfrm>
              <a:prstGeom prst="line">
                <a:avLst/>
              </a:prstGeom>
              <a:noFill/>
              <a:ln w="38100" cap="flat">
                <a:solidFill>
                  <a:srgbClr val="FAE81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089708" y="4019741"/>
            <a:ext cx="2355623" cy="2415009"/>
            <a:chOff x="2815911" y="4019741"/>
            <a:chExt cx="2355623" cy="241500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32143" y="4019741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52" name="Group 51"/>
            <p:cNvGrpSpPr/>
            <p:nvPr/>
          </p:nvGrpSpPr>
          <p:grpSpPr>
            <a:xfrm>
              <a:off x="2815911" y="5419087"/>
              <a:ext cx="2355623" cy="1015663"/>
              <a:chOff x="2815911" y="5419087"/>
              <a:chExt cx="2355623" cy="101566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2815911" y="5419087"/>
                <a:ext cx="23556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Leland Wilkinson</a:t>
                </a:r>
                <a:endParaRPr lang="en-US" sz="1400" dirty="0"/>
              </a:p>
              <a:p>
                <a:pPr algn="ctr"/>
                <a:r>
                  <a:rPr lang="en-US" sz="1400" dirty="0" smtClean="0"/>
                  <a:t>Chief Scientist</a:t>
                </a:r>
                <a:endParaRPr lang="en-US" sz="1400" dirty="0"/>
              </a:p>
              <a:p>
                <a:pPr algn="ctr"/>
                <a:endParaRPr lang="en-US" sz="1400" dirty="0" smtClean="0"/>
              </a:p>
              <a:p>
                <a:pPr algn="ctr"/>
                <a:r>
                  <a:rPr lang="en-US" sz="1400" dirty="0" smtClean="0"/>
                  <a:t>“The Grammar of Graphics”</a:t>
                </a:r>
                <a:endParaRPr lang="en-US" sz="1400" dirty="0"/>
              </a:p>
            </p:txBody>
          </p:sp>
          <p:sp>
            <p:nvSpPr>
              <p:cNvPr id="54" name="Shape 309"/>
              <p:cNvSpPr/>
              <p:nvPr/>
            </p:nvSpPr>
            <p:spPr>
              <a:xfrm>
                <a:off x="3269921" y="6075271"/>
                <a:ext cx="1447602" cy="1"/>
              </a:xfrm>
              <a:prstGeom prst="line">
                <a:avLst/>
              </a:prstGeom>
              <a:noFill/>
              <a:ln w="38100" cap="flat">
                <a:solidFill>
                  <a:srgbClr val="FAE81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7453774" y="4019741"/>
            <a:ext cx="1985575" cy="2407949"/>
            <a:chOff x="5149317" y="4019741"/>
            <a:chExt cx="1985575" cy="2407949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58534" y="4019741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7" name="TextBox 56"/>
            <p:cNvSpPr txBox="1"/>
            <p:nvPr/>
          </p:nvSpPr>
          <p:spPr>
            <a:xfrm>
              <a:off x="5149317" y="5412027"/>
              <a:ext cx="1985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Betty </a:t>
              </a:r>
              <a:r>
                <a:rPr lang="en-US" b="1" dirty="0" err="1" smtClean="0"/>
                <a:t>Candel</a:t>
              </a:r>
              <a:endParaRPr lang="en-US" sz="1400" dirty="0"/>
            </a:p>
            <a:p>
              <a:pPr algn="ctr"/>
              <a:r>
                <a:rPr lang="en-US" sz="1400" dirty="0" smtClean="0"/>
                <a:t>VP, Marketing</a:t>
              </a:r>
            </a:p>
            <a:p>
              <a:pPr algn="ctr"/>
              <a:endParaRPr lang="en-US" sz="1400" dirty="0" smtClean="0"/>
            </a:p>
            <a:p>
              <a:pPr algn="ctr"/>
              <a:r>
                <a:rPr lang="en-US" sz="1400" dirty="0" err="1" smtClean="0"/>
                <a:t>SkyTree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SafeNet</a:t>
              </a:r>
              <a:endParaRPr lang="en-US" sz="1400" dirty="0"/>
            </a:p>
          </p:txBody>
        </p:sp>
        <p:sp>
          <p:nvSpPr>
            <p:cNvPr id="58" name="Shape 309"/>
            <p:cNvSpPr/>
            <p:nvPr/>
          </p:nvSpPr>
          <p:spPr>
            <a:xfrm>
              <a:off x="5555486" y="6054727"/>
              <a:ext cx="1447602" cy="1"/>
            </a:xfrm>
            <a:prstGeom prst="line">
              <a:avLst/>
            </a:prstGeom>
            <a:noFill/>
            <a:ln w="38100" cap="flat">
              <a:solidFill>
                <a:srgbClr val="FAE81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68572" y="4019741"/>
            <a:ext cx="2478112" cy="2387263"/>
            <a:chOff x="9568572" y="4019741"/>
            <a:chExt cx="2478112" cy="2387263"/>
          </a:xfrm>
        </p:grpSpPr>
        <p:sp>
          <p:nvSpPr>
            <p:cNvPr id="60" name="TextBox 59"/>
            <p:cNvSpPr txBox="1"/>
            <p:nvPr/>
          </p:nvSpPr>
          <p:spPr>
            <a:xfrm>
              <a:off x="9568572" y="5391341"/>
              <a:ext cx="24781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Avkash</a:t>
              </a:r>
              <a:r>
                <a:rPr lang="en-US" b="1" dirty="0" smtClean="0"/>
                <a:t> Chauhan</a:t>
              </a:r>
              <a:endParaRPr lang="en-US" sz="1400" dirty="0"/>
            </a:p>
            <a:p>
              <a:pPr algn="ctr"/>
              <a:r>
                <a:rPr lang="en-US" sz="1400" dirty="0" smtClean="0"/>
                <a:t>VP, </a:t>
              </a:r>
              <a:r>
                <a:rPr lang="en-US" sz="1400" dirty="0"/>
                <a:t>Customer </a:t>
              </a:r>
              <a:r>
                <a:rPr lang="en-US" sz="1400" dirty="0" smtClean="0"/>
                <a:t>Support </a:t>
              </a:r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11315" y="4019741"/>
              <a:ext cx="1371600" cy="1371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280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346208" y="2922961"/>
            <a:ext cx="4983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Deploy models on single REST endpoints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Out-of-box UI to help testing predictions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REST APIs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H2O.ai welcomes VIS contributions from community!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43618" y="255362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H2O Steam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96867"/>
            <a:ext cx="4182533" cy="300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5545" y="3347412"/>
            <a:ext cx="327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Contribute to building useful visualizations for Flow, Python, R APIs</a:t>
            </a: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5676" y="3347412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Participate in our user research.</a:t>
            </a: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23275" y="3347412"/>
            <a:ext cx="3274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All your good ideas about visualization in ML or anything in general. We love to hear about them!</a:t>
            </a: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Open Source Love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H2O.ai welcomes VIS contributions from community!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546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Custom Visualizations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8586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User Research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3275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Talk to us!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5691447" y="210331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5544" y="3379496"/>
            <a:ext cx="3998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Docs, Guides, Tutorials</a:t>
            </a:r>
            <a:b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http://docs.h2o.ai</a:t>
            </a:r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Videos</a:t>
            </a:r>
          </a:p>
          <a:p>
            <a: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www.youtube.com/user/0xdata</a:t>
            </a: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Google Stream</a:t>
            </a:r>
          </a:p>
          <a:p>
            <a: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https://groups.google.com/forum/#!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forum/h2ostream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8050" y="3379496"/>
            <a:ext cx="3274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Stack Overflow (#h2o)</a:t>
            </a:r>
          </a:p>
          <a:p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Gitter</a:t>
            </a:r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https://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gitter.im/h2oai/h2o-3</a:t>
            </a:r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H2O Community 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  <a:hlinkClick r:id="rId7"/>
              </a:rPr>
              <a:t>http://community.h2o.ai</a:t>
            </a:r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9966" y="3379496"/>
            <a:ext cx="327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Twitter: @h2oai</a:t>
            </a:r>
          </a:p>
          <a:p>
            <a:r>
              <a:rPr lang="en-US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en-US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: h2oai</a:t>
            </a:r>
            <a:endParaRPr lang="en-US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Want more H2O?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Links &amp; Resources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546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resources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8050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Ask questions!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9966" y="2676680"/>
            <a:ext cx="327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Find us online!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5691447" y="210331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WE ARE HIRING!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Hands-on Tutorial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Installation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0659" y="638478"/>
            <a:ext cx="10804655" cy="5972404"/>
          </a:xfrm>
        </p:spPr>
        <p:txBody>
          <a:bodyPr/>
          <a:lstStyle/>
          <a:p>
            <a:r>
              <a:rPr lang="en-US" dirty="0" smtClean="0"/>
              <a:t>Copy theses folders to your local drive (assuming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/Desktop/meetup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Datasets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OSX</a:t>
            </a:r>
          </a:p>
          <a:p>
            <a:pPr lvl="1"/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Install and start H2O in Terminal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cd  ~/Desktop/meetup/OSX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unzip </a:t>
            </a:r>
            <a:r>
              <a:rPr lang="sk-SK" dirty="0" smtClean="0">
                <a:latin typeface="Courier" charset="0"/>
                <a:ea typeface="Courier" charset="0"/>
                <a:cs typeface="Courier" charset="0"/>
              </a:rPr>
              <a:t>h2o-3.10.0.8.zip</a:t>
            </a:r>
          </a:p>
          <a:p>
            <a:pPr marL="45720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sk-SK" dirty="0" smtClean="0">
                <a:latin typeface="Courier" charset="0"/>
                <a:ea typeface="Courier" charset="0"/>
                <a:cs typeface="Courier" charset="0"/>
              </a:rPr>
              <a:t>h2o-3.10.0.8</a:t>
            </a:r>
          </a:p>
          <a:p>
            <a:pPr marL="45720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java –jar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h2o.jar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Open your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browser 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http://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hlinkClick r:id="rId3"/>
              </a:rPr>
              <a:t>localhost:54321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/>
            <a:endParaRPr lang="sk-SK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Install and start Steam in Terminal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cd  ~/Desktop/meetup/OSX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tar 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xzvf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steam-1.1.2-darwin-amd64.tar.gz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cd steam-1.1.2-darwin-amd64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./steam-launcher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Open your browser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hlinkClick r:id="rId4"/>
              </a:rPr>
              <a:t>http://localhost:9000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Login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using username: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superuser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password: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superuser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sk-SK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239369"/>
            <a:ext cx="3326384" cy="1734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2003573"/>
            <a:ext cx="3250932" cy="15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0659" y="1498014"/>
            <a:ext cx="10804655" cy="1161857"/>
          </a:xfrm>
        </p:spPr>
        <p:txBody>
          <a:bodyPr/>
          <a:lstStyle/>
          <a:p>
            <a:r>
              <a:rPr lang="en-US" dirty="0" smtClean="0"/>
              <a:t>If you don’t already have JDK installed, or don’t know what a JDK is</a:t>
            </a:r>
          </a:p>
          <a:p>
            <a:pPr lvl="1"/>
            <a:r>
              <a:rPr lang="en-US" dirty="0" err="1" smtClean="0"/>
              <a:t>Goto</a:t>
            </a:r>
            <a:r>
              <a:rPr lang="en-US" dirty="0" smtClean="0"/>
              <a:t> OSX or Windows folder</a:t>
            </a:r>
          </a:p>
          <a:p>
            <a:pPr lvl="1"/>
            <a:r>
              <a:rPr lang="en-US" dirty="0" err="1" smtClean="0"/>
              <a:t>Goto</a:t>
            </a:r>
            <a:r>
              <a:rPr lang="en-US" dirty="0" smtClean="0"/>
              <a:t> Java folder</a:t>
            </a:r>
          </a:p>
          <a:p>
            <a:pPr lvl="1"/>
            <a:r>
              <a:rPr lang="en-US" dirty="0" smtClean="0"/>
              <a:t>Use the .</a:t>
            </a:r>
            <a:r>
              <a:rPr lang="en-US" dirty="0" err="1" smtClean="0"/>
              <a:t>dmg</a:t>
            </a:r>
            <a:r>
              <a:rPr lang="en-US" dirty="0" smtClean="0"/>
              <a:t> or .exe file to install the JDK</a:t>
            </a:r>
          </a:p>
        </p:txBody>
      </p:sp>
    </p:spTree>
    <p:extLst>
      <p:ext uri="{BB962C8B-B14F-4D97-AF65-F5344CB8AC3E}">
        <p14:creationId xmlns:p14="http://schemas.microsoft.com/office/powerpoint/2010/main" val="1377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Tutorial 1: Wine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Tutorial 2: Airlines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38970" y="256467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Arial" charset="0"/>
                <a:ea typeface="Arial" charset="0"/>
                <a:cs typeface="Arial" charset="0"/>
              </a:rPr>
              <a:t>cientific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Advisory Council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3886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8" y="992201"/>
            <a:ext cx="1531526" cy="1779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08" y="2922602"/>
            <a:ext cx="1531525" cy="1779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97" y="4836074"/>
            <a:ext cx="1556069" cy="1798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1737" y="1318736"/>
            <a:ext cx="8619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PhD in Statistics, Stanford University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John A.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Overdeck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Professor of Mathematics, Stanford University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The Elements of Statistical Learning: Prediction, Inference and Data Mining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Generalized Additive Models 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108,404 citations (via Google Scholar)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61737" y="3164468"/>
            <a:ext cx="84666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PhD in Statistics, Stanford University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Professor of Statistics and Health Research and Policy, Stanford University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COPPS Presidents’ Award recipient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The Elements of Statistical Learning: Prediction, Inference and Data Mining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Regression Shrinkage and Selection via the Lasso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An Introduction to the Bootstrap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1737" y="5211583"/>
            <a:ext cx="86190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PhD in Electrical Engineering and Computer Science, UC Berkeley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Professor of Electrical Engineering and Computer Science, Stanford University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Convex Optimization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Linear Matrix Inequalities in System and Control Theory</a:t>
            </a:r>
          </a:p>
          <a:p>
            <a:pPr marL="571500" indent="-571500">
              <a:buClr>
                <a:srgbClr val="7F7F7F"/>
              </a:buClr>
              <a:buSzPct val="100000"/>
              <a:buFont typeface="Arial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Co-author,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Distributed Optimization and Statistical Learning via the Alternating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i="1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Direction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Method of Multipliers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3532" y="1026462"/>
            <a:ext cx="172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Trevor Hastie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83532" y="2867509"/>
            <a:ext cx="209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Dr. </a:t>
            </a:r>
            <a:r>
              <a:rPr lang="en-US" dirty="0" smtClean="0"/>
              <a:t>Robert </a:t>
            </a:r>
            <a:r>
              <a:rPr lang="en-US" dirty="0" err="1" smtClean="0"/>
              <a:t>Tibshirani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183532" y="4891452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Dr. Steven Boyd</a:t>
            </a:r>
          </a:p>
        </p:txBody>
      </p:sp>
      <p:sp>
        <p:nvSpPr>
          <p:cNvPr id="17" name="Shape 352"/>
          <p:cNvSpPr/>
          <p:nvPr/>
        </p:nvSpPr>
        <p:spPr>
          <a:xfrm flipH="1">
            <a:off x="2584793" y="1547859"/>
            <a:ext cx="20649" cy="920936"/>
          </a:xfrm>
          <a:prstGeom prst="line">
            <a:avLst/>
          </a:prstGeom>
          <a:ln w="114300">
            <a:solidFill>
              <a:srgbClr val="FAE81A"/>
            </a:solidFill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8" name="Shape 352"/>
          <p:cNvSpPr/>
          <p:nvPr/>
        </p:nvSpPr>
        <p:spPr>
          <a:xfrm flipH="1">
            <a:off x="2584793" y="3475329"/>
            <a:ext cx="20649" cy="920936"/>
          </a:xfrm>
          <a:prstGeom prst="line">
            <a:avLst/>
          </a:prstGeom>
          <a:ln w="114300">
            <a:solidFill>
              <a:srgbClr val="FAE81A"/>
            </a:solidFill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352"/>
          <p:cNvSpPr/>
          <p:nvPr/>
        </p:nvSpPr>
        <p:spPr>
          <a:xfrm flipH="1">
            <a:off x="2584793" y="5363236"/>
            <a:ext cx="20649" cy="920936"/>
          </a:xfrm>
          <a:prstGeom prst="line">
            <a:avLst/>
          </a:prstGeom>
          <a:ln w="114300">
            <a:solidFill>
              <a:srgbClr val="FAE81A"/>
            </a:solidFill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20" name="image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25074" y="214811"/>
            <a:ext cx="395704" cy="5889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29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784848"/>
            <a:ext cx="12192000" cy="73152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8186" y="1883273"/>
            <a:ext cx="965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Now try one yourself!</a:t>
            </a:r>
            <a:endParaRPr lang="en-US" sz="54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5691447" y="3911847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8186" y="2506755"/>
            <a:ext cx="86360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What is Machine Learning?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Why should VIS people care?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Overview of </a:t>
            </a:r>
            <a:r>
              <a:rPr lang="en-US" sz="2400" dirty="0" err="1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Algos</a:t>
            </a:r>
            <a:endParaRPr lang="en-US" sz="2400" dirty="0" smtClean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Hands-on Tutorial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Solve one yourself!</a:t>
            </a:r>
            <a:endParaRPr lang="en-US" sz="2400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OUTLINE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What is this meetup about?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5606779" y="198352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2366" y="2711529"/>
            <a:ext cx="10417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Unlike </a:t>
            </a:r>
            <a:r>
              <a:rPr lang="en-US" sz="2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rules-based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systems which require a </a:t>
            </a:r>
            <a:r>
              <a:rPr lang="en-US" sz="2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human expert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to hard-code domain knowledge directly into the system,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machine learning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algorithm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how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to make decision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from the data alone.</a:t>
            </a:r>
            <a:endParaRPr lang="en-US" sz="2400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Machine Learning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86" y="1218664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What is it?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5606779" y="198352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Machine Learning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3844" y="1253492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What is it?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7369" y="33234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Predictions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7369" y="3849831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7369" y="4376250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Ranking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7369" y="4902669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Recommendation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1938" y="3323412"/>
            <a:ext cx="246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Training a Model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1938" y="3849831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Evaluating the Model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1938" y="2609113"/>
            <a:ext cx="170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THE TASK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7369" y="2609113"/>
            <a:ext cx="2298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THE RESULTS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13995" y="2836532"/>
            <a:ext cx="1163252" cy="0"/>
          </a:xfrm>
          <a:prstGeom prst="straightConnector1">
            <a:avLst/>
          </a:prstGeom>
          <a:ln w="38100">
            <a:solidFill>
              <a:srgbClr val="FFD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8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8186" y="560233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Why should VIS people care?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76462" y="2631517"/>
            <a:ext cx="461302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indent="-2413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Interactive Data Analysis / VA</a:t>
            </a:r>
          </a:p>
          <a:p>
            <a:pPr marL="241300" indent="-2413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Interpretability</a:t>
            </a:r>
          </a:p>
          <a:p>
            <a:pPr marL="241300" indent="-2413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Story-telling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5691447" y="1481998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105"/>
            <a:ext cx="12192000" cy="3785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476" y="2336800"/>
            <a:ext cx="5270777" cy="33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24242"/>
                </a:solidFill>
                <a:latin typeface="Arial" charset="0"/>
                <a:ea typeface="Arial" charset="0"/>
                <a:cs typeface="Arial" charset="0"/>
              </a:rPr>
              <a:t>Why H2O for ML?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04080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6202" y="4592065"/>
            <a:ext cx="388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Speed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Matters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6202" y="5094815"/>
            <a:ext cx="4697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In-memory is faster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Distributed is faster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High speed AND accuracy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1443" y="2913557"/>
            <a:ext cx="4697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Scale to Big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Access Data links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Use all data without sampling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1443" y="2410807"/>
            <a:ext cx="388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Big Data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1443" y="4592065"/>
            <a:ext cx="388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Easy To Use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91443" y="5094815"/>
            <a:ext cx="5633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Interactive Web-Based Modeling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Python, R, Rest, Scala, Java APIs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06202" y="2404882"/>
            <a:ext cx="388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Cutting-Edge Algorithms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6202" y="2978423"/>
            <a:ext cx="4829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Cutting-edge ML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lgos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Deep Learning &amp; Ensembles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Nano Fast Scoring Engine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0247" y="1107929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 + more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models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 = better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predictions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5653508" y="1900605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68186" y="1240430"/>
            <a:ext cx="965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In Memory, Distributed Machine Learning Algorithms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5691447" y="2103316"/>
            <a:ext cx="809106" cy="63301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3839"/>
            <a:ext cx="12192000" cy="3785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8186" y="594099"/>
            <a:ext cx="965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H2O Distributed Computing</a:t>
            </a:r>
            <a:endParaRPr lang="en-US" sz="3600" b="1" dirty="0">
              <a:solidFill>
                <a:srgbClr val="42424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26" y="2958300"/>
            <a:ext cx="3045333" cy="196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854452" y="2808467"/>
            <a:ext cx="75805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Multi-node cluster with shared memory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model 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All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computations in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memory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Each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node sees only some rows of the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data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limit on cluster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size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17463</TotalTime>
  <Words>907</Words>
  <Application>Microsoft Macintosh PowerPoint</Application>
  <PresentationFormat>Widescreen</PresentationFormat>
  <Paragraphs>256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.AppleSystemUIFont</vt:lpstr>
      <vt:lpstr>Calibri</vt:lpstr>
      <vt:lpstr>Calibri Light</vt:lpstr>
      <vt:lpstr>Courier</vt:lpstr>
      <vt:lpstr>Courier New</vt:lpstr>
      <vt:lpstr>Quattrocento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Terone Ward</dc:creator>
  <cp:lastModifiedBy>Lauren DiPerna</cp:lastModifiedBy>
  <cp:revision>200</cp:revision>
  <cp:lastPrinted>2016-06-08T22:11:31Z</cp:lastPrinted>
  <dcterms:created xsi:type="dcterms:W3CDTF">2016-06-08T22:08:47Z</dcterms:created>
  <dcterms:modified xsi:type="dcterms:W3CDTF">2016-10-25T21:45:21Z</dcterms:modified>
</cp:coreProperties>
</file>